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9"/>
  </p:notesMasterIdLst>
  <p:handoutMasterIdLst>
    <p:handoutMasterId r:id="rId30"/>
  </p:handoutMasterIdLst>
  <p:sldIdLst>
    <p:sldId id="322" r:id="rId5"/>
    <p:sldId id="317" r:id="rId6"/>
    <p:sldId id="305" r:id="rId7"/>
    <p:sldId id="306" r:id="rId8"/>
    <p:sldId id="325" r:id="rId9"/>
    <p:sldId id="481" r:id="rId10"/>
    <p:sldId id="323" r:id="rId11"/>
    <p:sldId id="482" r:id="rId12"/>
    <p:sldId id="324" r:id="rId13"/>
    <p:sldId id="487" r:id="rId14"/>
    <p:sldId id="485" r:id="rId15"/>
    <p:sldId id="486" r:id="rId16"/>
    <p:sldId id="483" r:id="rId17"/>
    <p:sldId id="326" r:id="rId18"/>
    <p:sldId id="484" r:id="rId19"/>
    <p:sldId id="376" r:id="rId20"/>
    <p:sldId id="379" r:id="rId21"/>
    <p:sldId id="381" r:id="rId22"/>
    <p:sldId id="383" r:id="rId23"/>
    <p:sldId id="327" r:id="rId24"/>
    <p:sldId id="328" r:id="rId25"/>
    <p:sldId id="308" r:id="rId26"/>
    <p:sldId id="309" r:id="rId27"/>
    <p:sldId id="310" r:id="rId28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22"/>
            <p14:sldId id="317"/>
            <p14:sldId id="305"/>
            <p14:sldId id="306"/>
            <p14:sldId id="325"/>
            <p14:sldId id="481"/>
            <p14:sldId id="323"/>
            <p14:sldId id="482"/>
            <p14:sldId id="324"/>
            <p14:sldId id="487"/>
            <p14:sldId id="485"/>
            <p14:sldId id="486"/>
            <p14:sldId id="483"/>
            <p14:sldId id="326"/>
            <p14:sldId id="484"/>
            <p14:sldId id="376"/>
            <p14:sldId id="379"/>
            <p14:sldId id="381"/>
            <p14:sldId id="383"/>
            <p14:sldId id="327"/>
            <p14:sldId id="328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888" y="72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21B25CF2-B64E-213A-A287-C724DDAC54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5DCB5E-EF66-4EE4-9452-2858F07B2C6F}" type="slidenum">
              <a:rPr lang="en-GB" altLang="en-US" sz="1200" b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16</a:t>
            </a:fld>
            <a:endParaRPr lang="en-GB" altLang="en-US" sz="1200" b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9FD793D7-0FF7-F318-8D26-BAA3C27EB3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17F0A3EC-C589-ED1A-489B-22CA47C3B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21225"/>
            <a:ext cx="5445125" cy="43767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D871EB34-888F-F399-00E1-3180153B9D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F68561-7E2F-4D42-A29F-4A518A43925E}" type="slidenum">
              <a:rPr lang="en-GB" altLang="en-US" sz="1200" b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17</a:t>
            </a:fld>
            <a:endParaRPr lang="en-GB" altLang="en-US" sz="1200" b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8675" name="Rectangle 1">
            <a:extLst>
              <a:ext uri="{FF2B5EF4-FFF2-40B4-BE49-F238E27FC236}">
                <a16:creationId xmlns:a16="http://schemas.microsoft.com/office/drawing/2014/main" id="{CB612E49-46E1-21FE-EC42-D31DB81318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5A528757-3817-6C4D-2409-F2E058566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21225"/>
            <a:ext cx="5445125" cy="43767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B4CF310A-5683-3363-C0B4-09C0C699B7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63D68B-CD00-47A8-8FCA-22B17451E2E5}" type="slidenum">
              <a:rPr lang="en-GB" altLang="en-US" sz="1200" b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18</a:t>
            </a:fld>
            <a:endParaRPr lang="en-GB" altLang="en-US" sz="1200" b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EA2A114C-6F88-1A13-723E-2C173E549E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BCCA19A2-3D95-D810-3B36-6C12C1174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21225"/>
            <a:ext cx="5445125" cy="43767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C3D6F8A-1903-1840-CF3A-C58F4FFB4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C2D4C1-305C-4CDF-A800-92BEB88F0309}" type="slidenum">
              <a:rPr lang="en-GB" altLang="en-US" sz="1200" b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19</a:t>
            </a:fld>
            <a:endParaRPr lang="en-GB" altLang="en-US" sz="1200" b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44EB68D7-5626-0F10-B75A-1FC3A435E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EA0633A0-110F-876F-DCEE-DF8C42513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21225"/>
            <a:ext cx="5445125" cy="43767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CT107-3-2-ENTS Enterprise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ERP and Technologies (Part 2)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8227&amp;picture=satisfaction-guaranteed-sticke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q=what+is+GIS&amp;rlz=1C1PRFI_enMY738MY738&amp;biw=1366&amp;bih=625&amp;tbm=vid&amp;ei=ByiIZLGDNoOC-AaZ3qL4Dg&amp;ved=0ahUKEwjxosmm6b__AhUDAd4KHRmvCO84FBDh1QMIDQ&amp;uact=5&amp;oq=what+is+GIS&amp;gs_lcp=Cg1nd3Mtd2l6LXZpZGVvEAMyBQgAEIAEMgUIABCABDIFCAAQgAQyBQgAEIAEMggIABCKBRCGAzIICAAQigUQhgMyCAgAEIoFEIYDMggIABCKBRCGAzIICAAQigUQhgM6BwgAEIoFEEM6CwgAEIAEELEDEIMBOggIABCKBRCxAzoLCAAQigUQsQMQgwE6CAgAEIAEELEDUABYpg1gtw9oAHAAeACAAakBiAHmBpIBAzIuNZgBAKABAcABAQ&amp;sclient=gws-wiz-video#fpstate=ive&amp;vld=cid:dc6a72c5,vid:-ZFmAAHBfOU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b="0" dirty="0"/>
              <a:t>ERP and Related Technologies (Part 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8" y="370024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CT107-3-2-ENTS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 wrap="square" anchor="t">
            <a:normAutofit/>
          </a:bodyPr>
          <a:lstStyle/>
          <a:p>
            <a:r>
              <a:rPr lang="en-MY"/>
              <a:t>Supply chain with 3 major components</a:t>
            </a:r>
          </a:p>
          <a:p>
            <a:pPr lvl="1"/>
            <a:r>
              <a:rPr lang="en-MY" sz="2800"/>
              <a:t>Upstream</a:t>
            </a:r>
          </a:p>
          <a:p>
            <a:pPr lvl="1"/>
            <a:r>
              <a:rPr lang="en-MY" sz="2800"/>
              <a:t>Internal</a:t>
            </a:r>
          </a:p>
          <a:p>
            <a:pPr lvl="1"/>
            <a:r>
              <a:rPr lang="en-MY" sz="2800"/>
              <a:t>Downstream</a:t>
            </a:r>
          </a:p>
          <a:p>
            <a:pPr lvl="1"/>
            <a:endParaRPr lang="en-MY" sz="2800"/>
          </a:p>
        </p:txBody>
      </p:sp>
      <p:pic>
        <p:nvPicPr>
          <p:cNvPr id="1028" name="Picture 4" descr="Logistics | Free Full-Text | Pandemic, War, Natural Calamities, and  Sustainability: Industry 4.0 Technologies to Overcome Traditional and  Contemporary Supply Chain Challenges">
            <a:extLst>
              <a:ext uri="{FF2B5EF4-FFF2-40B4-BE49-F238E27FC236}">
                <a16:creationId xmlns:a16="http://schemas.microsoft.com/office/drawing/2014/main" id="{7BFBD620-1841-20A6-60E3-53DB6353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469" y="2312675"/>
            <a:ext cx="6651933" cy="32946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Supply Chain Management (SCM)</a:t>
            </a:r>
          </a:p>
        </p:txBody>
      </p:sp>
    </p:spTree>
    <p:extLst>
      <p:ext uri="{BB962C8B-B14F-4D97-AF65-F5344CB8AC3E}">
        <p14:creationId xmlns:p14="http://schemas.microsoft.com/office/powerpoint/2010/main" val="3622024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r>
              <a:rPr lang="en-MY" sz="3200" dirty="0"/>
              <a:t>Four (4) intrinsic flows of supply chain</a:t>
            </a:r>
          </a:p>
          <a:p>
            <a:pPr lvl="1"/>
            <a:r>
              <a:rPr lang="en-MY" sz="2700" dirty="0"/>
              <a:t>Material flow</a:t>
            </a:r>
          </a:p>
          <a:p>
            <a:pPr lvl="2"/>
            <a:r>
              <a:rPr lang="en-MY" sz="2500" dirty="0"/>
              <a:t>Raw materials at the beginning to the finished products at the end.</a:t>
            </a:r>
          </a:p>
          <a:p>
            <a:pPr lvl="1"/>
            <a:endParaRPr lang="en-MY" sz="2700" dirty="0"/>
          </a:p>
          <a:p>
            <a:pPr lvl="1"/>
            <a:r>
              <a:rPr lang="en-MY" sz="2700" dirty="0"/>
              <a:t>Information flow</a:t>
            </a:r>
          </a:p>
          <a:p>
            <a:pPr lvl="2"/>
            <a:r>
              <a:rPr lang="en-MY" sz="2500" dirty="0"/>
              <a:t>Demand information flow, forecasting information flow, product and information flow, etc. </a:t>
            </a:r>
          </a:p>
          <a:p>
            <a:pPr lvl="2"/>
            <a:r>
              <a:rPr lang="en-MY" sz="2500" dirty="0"/>
              <a:t>Toward </a:t>
            </a:r>
            <a:r>
              <a:rPr lang="en-MY" sz="2500" dirty="0" err="1"/>
              <a:t>upstreams</a:t>
            </a:r>
            <a:r>
              <a:rPr lang="en-MY" sz="2500" dirty="0"/>
              <a:t> and </a:t>
            </a:r>
            <a:r>
              <a:rPr lang="en-MY" sz="2500" dirty="0" err="1"/>
              <a:t>downstreams</a:t>
            </a:r>
            <a:r>
              <a:rPr lang="en-MY" sz="2500" dirty="0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Supply Chain Management (SCM)</a:t>
            </a:r>
          </a:p>
        </p:txBody>
      </p:sp>
    </p:spTree>
    <p:extLst>
      <p:ext uri="{BB962C8B-B14F-4D97-AF65-F5344CB8AC3E}">
        <p14:creationId xmlns:p14="http://schemas.microsoft.com/office/powerpoint/2010/main" val="84922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r>
              <a:rPr lang="en-MY" sz="3200" dirty="0"/>
              <a:t>Four (4) intrinsic flows of supply chain (cont.)</a:t>
            </a:r>
          </a:p>
          <a:p>
            <a:pPr lvl="1"/>
            <a:r>
              <a:rPr lang="en-MY" sz="2700" dirty="0"/>
              <a:t>Financial flow</a:t>
            </a:r>
          </a:p>
          <a:p>
            <a:pPr lvl="2"/>
            <a:r>
              <a:rPr lang="en-MY" sz="2500" dirty="0"/>
              <a:t>Money flow</a:t>
            </a:r>
          </a:p>
          <a:p>
            <a:pPr lvl="2"/>
            <a:endParaRPr lang="en-MY" sz="2500" dirty="0"/>
          </a:p>
          <a:p>
            <a:pPr lvl="1"/>
            <a:r>
              <a:rPr lang="en-MY" sz="2700" dirty="0"/>
              <a:t>Commercial flow</a:t>
            </a:r>
          </a:p>
          <a:p>
            <a:pPr lvl="2"/>
            <a:r>
              <a:rPr lang="en-MY" sz="2500" dirty="0"/>
              <a:t>The material flow through the supply chain changes its ownership from one company to another.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Supply Chain Management (SCM)</a:t>
            </a:r>
          </a:p>
        </p:txBody>
      </p:sp>
    </p:spTree>
    <p:extLst>
      <p:ext uri="{BB962C8B-B14F-4D97-AF65-F5344CB8AC3E}">
        <p14:creationId xmlns:p14="http://schemas.microsoft.com/office/powerpoint/2010/main" val="287910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r>
              <a:rPr lang="en-MY" sz="3200" dirty="0"/>
              <a:t>Supply chain management is a strategy to integrate the business functions such as marketing, distribution, planning, manufacturing and the purchasing which normally operated independently. </a:t>
            </a:r>
            <a:endParaRPr lang="en-MY" sz="27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Supply Chain Management (SCM)</a:t>
            </a:r>
          </a:p>
        </p:txBody>
      </p:sp>
    </p:spTree>
    <p:extLst>
      <p:ext uri="{BB962C8B-B14F-4D97-AF65-F5344CB8AC3E}">
        <p14:creationId xmlns:p14="http://schemas.microsoft.com/office/powerpoint/2010/main" val="122090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3200" dirty="0"/>
              <a:t>CRM refers to methods and technologies used by companies to manage their relationships with clients.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700" dirty="0"/>
              <a:t>End-to-end across marketing, sales and customer service.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3200" dirty="0"/>
              <a:t>Governs an organisation’s philosophy at all levels including: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700" dirty="0"/>
              <a:t>Policies and processes,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700" dirty="0"/>
              <a:t>Front of house customer service,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700" dirty="0"/>
              <a:t>Employee training,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700" dirty="0"/>
              <a:t>Marketing,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700" dirty="0"/>
              <a:t>Systems and information Management.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MY" sz="27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Customer Relationship Management (CRM)</a:t>
            </a:r>
          </a:p>
        </p:txBody>
      </p:sp>
      <p:pic>
        <p:nvPicPr>
          <p:cNvPr id="3" name="Picture 2" descr="A yellow and green label with text&#10;&#10;Description automatically generated with low confidence">
            <a:extLst>
              <a:ext uri="{FF2B5EF4-FFF2-40B4-BE49-F238E27FC236}">
                <a16:creationId xmlns:a16="http://schemas.microsoft.com/office/drawing/2014/main" id="{498FC082-9652-0795-057D-74565E527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10823" y="3728879"/>
            <a:ext cx="2396494" cy="24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1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3200" dirty="0"/>
              <a:t>CRM System: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Identify factors important to clients,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Promote a customer-oriented philosophy,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Adopt customer-based measures,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Develop end-to-end processes to serve customers,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Provide successful customer support,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Handle customer complaints,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Track all aspects of sales,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Create a holistic view of customers’ sales and service information, etc.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MY" sz="27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Customer Relationship Management (CRM)</a:t>
            </a:r>
          </a:p>
        </p:txBody>
      </p:sp>
    </p:spTree>
    <p:extLst>
      <p:ext uri="{BB962C8B-B14F-4D97-AF65-F5344CB8AC3E}">
        <p14:creationId xmlns:p14="http://schemas.microsoft.com/office/powerpoint/2010/main" val="2368836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>
            <a:extLst>
              <a:ext uri="{FF2B5EF4-FFF2-40B4-BE49-F238E27FC236}">
                <a16:creationId xmlns:a16="http://schemas.microsoft.com/office/drawing/2014/main" id="{935B79B5-ED8B-AB74-7890-3FB2B97B8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31" y="439737"/>
            <a:ext cx="80660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Type</a:t>
            </a:r>
            <a:r>
              <a:rPr lang="en-US" altLang="en-US" sz="3600" dirty="0">
                <a:solidFill>
                  <a:schemeClr val="tx2"/>
                </a:solidFill>
              </a:rPr>
              <a:t> </a:t>
            </a: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of</a:t>
            </a:r>
            <a:r>
              <a:rPr lang="en-US" altLang="en-US" sz="3600" dirty="0">
                <a:solidFill>
                  <a:schemeClr val="tx2"/>
                </a:solidFill>
              </a:rPr>
              <a:t> </a:t>
            </a: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CRM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4BA5F66-F425-EE86-63E0-4B941F386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30" y="1201737"/>
            <a:ext cx="1156995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Operational CRM</a:t>
            </a:r>
          </a:p>
          <a:p>
            <a:pPr lvl="1" eaLnBrk="1" hangingPunct="1"/>
            <a:r>
              <a:rPr lang="en-US" altLang="en-US" sz="2000" dirty="0"/>
              <a:t>Provide front- and back-end support for sales and marketing, administrative personnel, or customer-service processes.</a:t>
            </a:r>
          </a:p>
          <a:p>
            <a:pPr lvl="1" eaLnBrk="1" hangingPunct="1">
              <a:buFontTx/>
              <a:buNone/>
            </a:pPr>
            <a:endParaRPr lang="en-US" altLang="en-US" sz="2000" dirty="0"/>
          </a:p>
          <a:p>
            <a:pPr eaLnBrk="1" hangingPunct="1"/>
            <a:r>
              <a:rPr lang="en-US" altLang="en-US" sz="2400" dirty="0"/>
              <a:t>Analytical CRM</a:t>
            </a:r>
          </a:p>
          <a:p>
            <a:pPr lvl="1" eaLnBrk="1" hangingPunct="1"/>
            <a:r>
              <a:rPr lang="en-US" altLang="en-US" sz="2000" dirty="0"/>
              <a:t>Provide tools for collection and analysis of data gathered during the operational process to help create a better relationship and experience with clients or end-users.</a:t>
            </a:r>
          </a:p>
          <a:p>
            <a:pPr lvl="1" eaLnBrk="1" hangingPunct="1">
              <a:buFontTx/>
              <a:buNone/>
            </a:pPr>
            <a:endParaRPr lang="en-US" altLang="en-US" sz="2000" dirty="0"/>
          </a:p>
          <a:p>
            <a:pPr eaLnBrk="1" hangingPunct="1"/>
            <a:r>
              <a:rPr lang="en-US" altLang="en-US" sz="2400" dirty="0"/>
              <a:t>Collaborative CRM</a:t>
            </a:r>
          </a:p>
          <a:p>
            <a:pPr lvl="1" eaLnBrk="1" hangingPunct="1"/>
            <a:r>
              <a:rPr lang="en-US" altLang="en-US" sz="2000" dirty="0"/>
              <a:t>Deal with the interaction points between the organization and the customer.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2CFE7E7E-365B-A9CE-DC76-DF45AA57E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184" y="274636"/>
            <a:ext cx="80660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CRM</a:t>
            </a:r>
            <a:r>
              <a:rPr lang="en-US" altLang="en-US" sz="3600" dirty="0">
                <a:solidFill>
                  <a:schemeClr val="tx2"/>
                </a:solidFill>
              </a:rPr>
              <a:t> </a:t>
            </a: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Delivery</a:t>
            </a:r>
            <a:r>
              <a:rPr lang="en-US" altLang="en-US" sz="3600" dirty="0">
                <a:solidFill>
                  <a:schemeClr val="tx2"/>
                </a:solidFill>
              </a:rPr>
              <a:t> </a:t>
            </a: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Processes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CEED981-0307-BF9C-D249-F50936D5B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88" y="1219201"/>
            <a:ext cx="9711612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Campaign Management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To generate “leads” or potential clients for the organization.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Sales Management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To convert the lead generated by campaign management into a potential customer.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Service Management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Provide ongoing support for the client and to assist in the operation of the product or service purchase.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Complaint Management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To improve customer satisfaction by directly addressing the complaint of the customer and supporting a continuous improvement process.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>
            <a:extLst>
              <a:ext uri="{FF2B5EF4-FFF2-40B4-BE49-F238E27FC236}">
                <a16:creationId xmlns:a16="http://schemas.microsoft.com/office/drawing/2014/main" id="{42EBF5B5-D7D7-BE46-0585-E0DB2D13E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89" y="394542"/>
            <a:ext cx="80660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CRM</a:t>
            </a:r>
            <a:r>
              <a:rPr lang="en-US" altLang="en-US" sz="3600" dirty="0">
                <a:solidFill>
                  <a:schemeClr val="tx2"/>
                </a:solidFill>
              </a:rPr>
              <a:t> </a:t>
            </a: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Support</a:t>
            </a:r>
            <a:r>
              <a:rPr lang="en-US" altLang="en-US" sz="3600" dirty="0">
                <a:solidFill>
                  <a:schemeClr val="tx2"/>
                </a:solidFill>
              </a:rPr>
              <a:t> </a:t>
            </a: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Processes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0F72E91-3194-D67B-8409-12FCEE81C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88" y="1562100"/>
            <a:ext cx="11615511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Market Research</a:t>
            </a:r>
          </a:p>
          <a:p>
            <a:pPr lvl="1" eaLnBrk="1" hangingPunct="1"/>
            <a:r>
              <a:rPr lang="en-US" altLang="en-US" sz="2000" dirty="0"/>
              <a:t>Focuses on systematic design, collection, analysis, and reporting of data, and on findings relevant to specific sales activity in an organization.</a:t>
            </a:r>
          </a:p>
          <a:p>
            <a:pPr lvl="1" eaLnBrk="1" hangingPunct="1"/>
            <a:r>
              <a:rPr lang="en-US" altLang="en-US" sz="2000" dirty="0"/>
              <a:t>Involves integration of external and internal data from a wide variety of sources.</a:t>
            </a:r>
          </a:p>
          <a:p>
            <a:pPr lvl="1" eaLnBrk="1" hangingPunct="1">
              <a:buFontTx/>
              <a:buNone/>
            </a:pPr>
            <a:endParaRPr lang="en-US" altLang="en-US" sz="2000" dirty="0"/>
          </a:p>
          <a:p>
            <a:pPr eaLnBrk="1" hangingPunct="1"/>
            <a:r>
              <a:rPr lang="en-US" altLang="en-US" sz="2400" dirty="0"/>
              <a:t>Loyalty Management</a:t>
            </a:r>
          </a:p>
          <a:p>
            <a:pPr lvl="1" eaLnBrk="1" hangingPunct="1"/>
            <a:r>
              <a:rPr lang="en-US" altLang="en-US" sz="2000" dirty="0"/>
              <a:t>Provides the processes to optimize the duration and intensity of relationships with customers.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6">
            <a:extLst>
              <a:ext uri="{FF2B5EF4-FFF2-40B4-BE49-F238E27FC236}">
                <a16:creationId xmlns:a16="http://schemas.microsoft.com/office/drawing/2014/main" id="{88DDE88B-997E-14D5-B60B-C2D403A31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118" y="427038"/>
            <a:ext cx="80660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CRM</a:t>
            </a:r>
            <a:r>
              <a:rPr lang="en-US" altLang="en-US" sz="3600" dirty="0">
                <a:solidFill>
                  <a:schemeClr val="tx2"/>
                </a:solidFill>
              </a:rPr>
              <a:t> </a:t>
            </a: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Analysis</a:t>
            </a:r>
            <a:r>
              <a:rPr lang="en-US" altLang="en-US" sz="3600" dirty="0">
                <a:solidFill>
                  <a:schemeClr val="tx2"/>
                </a:solidFill>
              </a:rPr>
              <a:t> </a:t>
            </a: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Processes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F4D3FCC2-A2BF-23EC-D9E9-1DD89D6A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118" y="1562263"/>
            <a:ext cx="11484882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Lead Management</a:t>
            </a:r>
          </a:p>
          <a:p>
            <a:pPr lvl="1" eaLnBrk="1" hangingPunct="1"/>
            <a:r>
              <a:rPr lang="en-US" altLang="en-US" sz="2000" dirty="0"/>
              <a:t>Focus is on organizing and prioritizing contacts with the prospective customers.</a:t>
            </a:r>
          </a:p>
          <a:p>
            <a:pPr lvl="1" eaLnBrk="1" hangingPunct="1">
              <a:buFontTx/>
              <a:buNone/>
            </a:pPr>
            <a:endParaRPr lang="en-US" altLang="en-US" sz="2000" dirty="0"/>
          </a:p>
          <a:p>
            <a:pPr eaLnBrk="1" hangingPunct="1"/>
            <a:r>
              <a:rPr lang="en-US" altLang="en-US" sz="2400" dirty="0"/>
              <a:t>Customer Profiling</a:t>
            </a:r>
          </a:p>
          <a:p>
            <a:pPr lvl="1" eaLnBrk="1" hangingPunct="1"/>
            <a:r>
              <a:rPr lang="en-US" altLang="en-US" sz="2000" dirty="0"/>
              <a:t>Focus is to develop a marketing profile of every customer by observing his or her buying patterns, demographics, buying and communication preferences, and other information that allows categorization of the customer.</a:t>
            </a:r>
          </a:p>
          <a:p>
            <a:pPr lvl="1" eaLnBrk="1" hangingPunct="1">
              <a:buFontTx/>
              <a:buNone/>
            </a:pPr>
            <a:endParaRPr lang="en-US" altLang="en-US" sz="2000" dirty="0"/>
          </a:p>
          <a:p>
            <a:pPr eaLnBrk="1" hangingPunct="1"/>
            <a:r>
              <a:rPr lang="en-US" altLang="en-US" sz="2400" dirty="0"/>
              <a:t>Feedback Management</a:t>
            </a:r>
          </a:p>
          <a:p>
            <a:pPr lvl="1" eaLnBrk="1" hangingPunct="1"/>
            <a:r>
              <a:rPr lang="en-US" altLang="en-US" sz="2000" dirty="0"/>
              <a:t>Consolidates, analyzes, and shares the customer information collected by CRM delivery and support processes with the analysis process and vice versa.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topic, you should be able to:</a:t>
            </a:r>
          </a:p>
          <a:p>
            <a:pPr marL="0" indent="0">
              <a:buNone/>
            </a:pPr>
            <a:r>
              <a:rPr lang="en-US" dirty="0"/>
              <a:t>1. Explain technologies and usage of the usage of the technologies in the ERP.</a:t>
            </a:r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A computer-based tool for mapping and analysing things that exist as well as events that happen on earth.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The main functions of an organisation like procurement, distribution, logistics management have a critical geographic dimension.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Find the shortest route to deliver the goods,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To compare transport cost,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Best route for delivery vehicle. </a:t>
            </a:r>
          </a:p>
          <a:p>
            <a:pPr marL="457200" lvl="1" indent="0">
              <a:buNone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Geographical Information Systems (</a:t>
            </a:r>
            <a:r>
              <a:rPr lang="en-MY" dirty="0">
                <a:hlinkClick r:id="rId2"/>
              </a:rPr>
              <a:t>GIS</a:t>
            </a:r>
            <a:r>
              <a:rPr lang="en-MY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3237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Intranets and Extranets with the common use of </a:t>
            </a:r>
          </a:p>
          <a:p>
            <a:pPr>
              <a:buFont typeface="Arial" panose="020B0604020202020204" pitchFamily="34" charset="0"/>
              <a:buChar char="•"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Intranets generally make company information accessible to employees and facilitate working in groups.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Publishing of organisation materials such as procedure manual, job postings,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Groupware applications for project management, chat rooms, group scheduling, and video conferencing.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MY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MY" sz="2700" dirty="0"/>
              <a:t>Extranet is the portion of a company’s network that allows customers or suppliers of a company to access parts of an enterprise’s intranet.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Customer to place order and make payment.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Supplier to check on the inventory level.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MY" sz="2200" dirty="0"/>
          </a:p>
          <a:p>
            <a:pPr marL="0" indent="0">
              <a:buNone/>
            </a:pPr>
            <a:endParaRPr lang="en-MY" sz="2700" dirty="0"/>
          </a:p>
          <a:p>
            <a:pPr marL="0" indent="0">
              <a:buNone/>
            </a:pPr>
            <a:endParaRPr lang="en-MY" sz="2700" dirty="0"/>
          </a:p>
          <a:p>
            <a:pPr marL="0" indent="0" algn="ctr">
              <a:buNone/>
            </a:pPr>
            <a:endParaRPr lang="en-MY" sz="27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  <a:p>
            <a:pPr>
              <a:buFont typeface="Arial" panose="020B0604020202020204" pitchFamily="34" charset="0"/>
              <a:buChar char="•"/>
            </a:pPr>
            <a:endParaRPr lang="en-MY" sz="22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Intranets and Extranets</a:t>
            </a:r>
          </a:p>
        </p:txBody>
      </p:sp>
      <p:sp>
        <p:nvSpPr>
          <p:cNvPr id="3" name="Double Wave 2">
            <a:extLst>
              <a:ext uri="{FF2B5EF4-FFF2-40B4-BE49-F238E27FC236}">
                <a16:creationId xmlns:a16="http://schemas.microsoft.com/office/drawing/2014/main" id="{C9641F5F-D7FE-A1B3-A22E-A7F76B87D3E7}"/>
              </a:ext>
            </a:extLst>
          </p:cNvPr>
          <p:cNvSpPr/>
          <p:nvPr/>
        </p:nvSpPr>
        <p:spPr bwMode="auto">
          <a:xfrm>
            <a:off x="8071821" y="992105"/>
            <a:ext cx="3252866" cy="1143000"/>
          </a:xfrm>
          <a:prstGeom prst="doubleWav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19384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main reason to in-corporate multiple technologies in the ERP package?</a:t>
            </a:r>
          </a:p>
          <a:p>
            <a:r>
              <a:rPr lang="en-US" dirty="0"/>
              <a:t>How can Supply Chain Management can help an organization in decision making?</a:t>
            </a:r>
          </a:p>
          <a:p>
            <a:r>
              <a:rPr lang="en-US" dirty="0"/>
              <a:t>How can Customer Relationship Management can help in customer satisfaction?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B508-3D46-FC75-41AD-4C32E26E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The power of Business Process Re-engineering, Business Intelligence, Business Analytics, E-Commerce, M-Commerce lead to the usage of the technologies.</a:t>
            </a:r>
          </a:p>
          <a:p>
            <a:r>
              <a:rPr lang="en-MY" dirty="0"/>
              <a:t>The technologies can be OLAP, PCM, SCM, CRM, GIS, Intranets and Extranets. </a:t>
            </a:r>
          </a:p>
          <a:p>
            <a:endParaRPr lang="en-MY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11172123" cy="3951288"/>
          </a:xfrm>
        </p:spPr>
        <p:txBody>
          <a:bodyPr/>
          <a:lstStyle/>
          <a:p>
            <a:pPr marL="0" indent="0" algn="ctr">
              <a:buNone/>
            </a:pPr>
            <a:r>
              <a:rPr lang="en-MY" sz="6600" dirty="0"/>
              <a:t>Q &amp;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BC55C-E49F-2E2E-27BC-F943739E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 and Answer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061700" cy="4525962"/>
          </a:xfrm>
        </p:spPr>
        <p:txBody>
          <a:bodyPr/>
          <a:lstStyle/>
          <a:p>
            <a:r>
              <a:rPr lang="en-MY" dirty="0"/>
              <a:t>Online Analytical Processing (OLAP)</a:t>
            </a:r>
          </a:p>
          <a:p>
            <a:r>
              <a:rPr lang="en-MY" dirty="0"/>
              <a:t>Product Life Cycle Management (PLM)</a:t>
            </a:r>
          </a:p>
          <a:p>
            <a:r>
              <a:rPr lang="en-MY" dirty="0"/>
              <a:t>Supply Chain Management</a:t>
            </a:r>
          </a:p>
          <a:p>
            <a:r>
              <a:rPr lang="en-MY" dirty="0"/>
              <a:t>Customer Relationship Management</a:t>
            </a:r>
          </a:p>
          <a:p>
            <a:r>
              <a:rPr lang="en-MY" dirty="0"/>
              <a:t>Geographical Information Systems</a:t>
            </a:r>
          </a:p>
          <a:p>
            <a:r>
              <a:rPr lang="en-MY" dirty="0"/>
              <a:t>Intranets and Extranets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2"/>
                </a:solidFill>
              </a:rPr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417638"/>
            <a:ext cx="11455214" cy="3485438"/>
          </a:xfrm>
        </p:spPr>
        <p:txBody>
          <a:bodyPr/>
          <a:lstStyle/>
          <a:p>
            <a:r>
              <a:rPr lang="en-MY" dirty="0"/>
              <a:t>The power of Business Process Re-engineering, Business Intelligence, Business Analytics, E-Commerce, M-Commerce lead to the usage of the technologies.</a:t>
            </a:r>
          </a:p>
          <a:p>
            <a:r>
              <a:rPr lang="en-US" dirty="0"/>
              <a:t>Data mining refers to the process of discovering patterns, relationships, and anomalies in large datasets such as Data Warehouse. </a:t>
            </a:r>
          </a:p>
          <a:p>
            <a:pPr lvl="1"/>
            <a:r>
              <a:rPr lang="en-US" sz="2500" dirty="0">
                <a:ea typeface="+mn-ea"/>
              </a:rPr>
              <a:t>It focuses on exploring the data to uncover hidden patterns or previously unknown information for the organization to make wise decision. </a:t>
            </a:r>
            <a:endParaRPr lang="en-MY" sz="25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69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7540807" cy="4525962"/>
          </a:xfrm>
        </p:spPr>
        <p:txBody>
          <a:bodyPr/>
          <a:lstStyle/>
          <a:p>
            <a:r>
              <a:rPr lang="en-US" sz="2800" dirty="0"/>
              <a:t>A computing method that enables users to easily and selectively extract and query data in order to analyze it from different points of view.</a:t>
            </a:r>
          </a:p>
          <a:p>
            <a:pPr lvl="1"/>
            <a:r>
              <a:rPr lang="en-US" sz="2300" dirty="0"/>
              <a:t>For example, a user can request that data be analyzed to display a spreadsheet showing all of fruit drinks in a year, compare revenue figures with those for the same products quarterly and then see a comparison of other product sales in different areas in US.</a:t>
            </a:r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Online Analytical Processing (OLAP)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75678-60DB-2069-760B-BE4EB24B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757" y="1741591"/>
            <a:ext cx="3608099" cy="33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8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393279" cy="4525962"/>
          </a:xfrm>
        </p:spPr>
        <p:txBody>
          <a:bodyPr/>
          <a:lstStyle/>
          <a:p>
            <a:r>
              <a:rPr lang="en-US" sz="2800" dirty="0"/>
              <a:t>To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dirty="0"/>
              <a:t>facilitate this kind of analysis, data is collected from multiple data sources and stored in data warehouses then cleansed and organized into data cubes.</a:t>
            </a:r>
          </a:p>
          <a:p>
            <a:r>
              <a:rPr lang="en-US" sz="2800" dirty="0"/>
              <a:t>Commonly use for </a:t>
            </a:r>
          </a:p>
          <a:p>
            <a:pPr lvl="1"/>
            <a:r>
              <a:rPr lang="en-US" sz="2300" dirty="0"/>
              <a:t>sales and marketing analysis, </a:t>
            </a:r>
          </a:p>
          <a:p>
            <a:pPr lvl="1"/>
            <a:r>
              <a:rPr lang="en-US" sz="2300" dirty="0"/>
              <a:t>financial reporting and consolidation,</a:t>
            </a:r>
          </a:p>
          <a:p>
            <a:pPr lvl="1"/>
            <a:r>
              <a:rPr lang="en-US" sz="2300" dirty="0"/>
              <a:t>budget planning,</a:t>
            </a:r>
          </a:p>
          <a:p>
            <a:pPr lvl="1"/>
            <a:r>
              <a:rPr lang="en-US" sz="2300" dirty="0"/>
              <a:t>product profitability and pricing analysis,</a:t>
            </a:r>
          </a:p>
          <a:p>
            <a:pPr lvl="1"/>
            <a:r>
              <a:rPr lang="en-US" sz="2300" dirty="0"/>
              <a:t>manpower planning,</a:t>
            </a:r>
          </a:p>
          <a:p>
            <a:pPr lvl="1"/>
            <a:r>
              <a:rPr lang="en-US" sz="2300" dirty="0"/>
              <a:t>quality analysis, etc. </a:t>
            </a:r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Online Analytical Processing (OLAP)</a:t>
            </a:r>
          </a:p>
        </p:txBody>
      </p:sp>
    </p:spTree>
    <p:extLst>
      <p:ext uri="{BB962C8B-B14F-4D97-AF65-F5344CB8AC3E}">
        <p14:creationId xmlns:p14="http://schemas.microsoft.com/office/powerpoint/2010/main" val="275427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7992360" cy="5001822"/>
          </a:xfrm>
        </p:spPr>
        <p:txBody>
          <a:bodyPr/>
          <a:lstStyle/>
          <a:p>
            <a:r>
              <a:rPr lang="en-MY" sz="2400" dirty="0"/>
              <a:t>Product Life Cycle refers to the succession of stages a product goes through. </a:t>
            </a:r>
          </a:p>
          <a:p>
            <a:pPr lvl="1"/>
            <a:r>
              <a:rPr lang="en-MY" sz="2400" dirty="0"/>
              <a:t>Many phases (product development, market introduction, growth, maturity and decline).</a:t>
            </a:r>
          </a:p>
          <a:p>
            <a:r>
              <a:rPr lang="en-MY" sz="2400" dirty="0"/>
              <a:t>Product Life Cycle Management is the succession of strategies used by management as a product goes through its life cycle. </a:t>
            </a:r>
          </a:p>
          <a:p>
            <a:r>
              <a:rPr lang="en-MY" sz="2400" dirty="0"/>
              <a:t>PLM software solution for collaborative engineering, product development and management of projects, product structures, documents and quality.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Product Life Cycle Management (PLM)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EF45E-1125-1471-36A9-20F417C34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3294"/>
          <a:stretch/>
        </p:blipFill>
        <p:spPr>
          <a:xfrm>
            <a:off x="8214610" y="2008369"/>
            <a:ext cx="4108402" cy="31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r>
              <a:rPr lang="en-MY" sz="3200" dirty="0"/>
              <a:t>Product Life Cycle Management helps organisations:</a:t>
            </a:r>
          </a:p>
          <a:p>
            <a:pPr lvl="1"/>
            <a:r>
              <a:rPr lang="en-MY" sz="2700" dirty="0"/>
              <a:t>Reduce time to market through faster design and validation</a:t>
            </a:r>
          </a:p>
          <a:p>
            <a:pPr lvl="1"/>
            <a:r>
              <a:rPr lang="en-MY" sz="2700" dirty="0"/>
              <a:t>Optimally deploy engineering, CAD (</a:t>
            </a:r>
            <a:r>
              <a:rPr lang="en-MY" sz="2700"/>
              <a:t>Computer Aided-Design) and </a:t>
            </a:r>
            <a:r>
              <a:rPr lang="en-MY" sz="2700" dirty="0"/>
              <a:t>prototyping resources to complete critical projects</a:t>
            </a:r>
          </a:p>
          <a:p>
            <a:pPr lvl="1"/>
            <a:r>
              <a:rPr lang="en-MY" sz="2700" dirty="0"/>
              <a:t>Reduce product development and manufacturing costs</a:t>
            </a:r>
          </a:p>
          <a:p>
            <a:pPr lvl="1"/>
            <a:r>
              <a:rPr lang="en-MY" sz="2700" dirty="0"/>
              <a:t>Reduce levels of obsolete component inventory at multiple locations</a:t>
            </a:r>
          </a:p>
          <a:p>
            <a:pPr lvl="1"/>
            <a:r>
              <a:rPr lang="en-MY" sz="2700" dirty="0"/>
              <a:t>Get product design changes into production quickly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Product Life Cycle Management (PLM)</a:t>
            </a:r>
          </a:p>
        </p:txBody>
      </p:sp>
    </p:spTree>
    <p:extLst>
      <p:ext uri="{BB962C8B-B14F-4D97-AF65-F5344CB8AC3E}">
        <p14:creationId xmlns:p14="http://schemas.microsoft.com/office/powerpoint/2010/main" val="152585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MY" dirty="0"/>
              <a:t>Supply chain is a network of facilities and distribution options that performs the functions of </a:t>
            </a:r>
          </a:p>
          <a:p>
            <a:pPr lvl="1">
              <a:lnSpc>
                <a:spcPct val="90000"/>
              </a:lnSpc>
            </a:pPr>
            <a:r>
              <a:rPr lang="en-MY" sz="2800" dirty="0"/>
              <a:t>procurement of materials, </a:t>
            </a:r>
          </a:p>
          <a:p>
            <a:pPr lvl="1">
              <a:lnSpc>
                <a:spcPct val="90000"/>
              </a:lnSpc>
            </a:pPr>
            <a:r>
              <a:rPr lang="en-MY" sz="2800" dirty="0"/>
              <a:t>transformation of materials into intermediate and finished product,</a:t>
            </a:r>
          </a:p>
          <a:p>
            <a:pPr lvl="1">
              <a:lnSpc>
                <a:spcPct val="90000"/>
              </a:lnSpc>
            </a:pPr>
            <a:r>
              <a:rPr lang="en-MY" sz="2800" dirty="0"/>
              <a:t>Distribution of finished products to customer. </a:t>
            </a:r>
          </a:p>
          <a:p>
            <a:pPr lvl="1">
              <a:lnSpc>
                <a:spcPct val="90000"/>
              </a:lnSpc>
            </a:pPr>
            <a:endParaRPr lang="en-MY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71652-346F-D758-C371-82BF8CBD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817" y="2452275"/>
            <a:ext cx="5384800" cy="3015488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Supply Chain Management (SCM)</a:t>
            </a:r>
          </a:p>
        </p:txBody>
      </p:sp>
    </p:spTree>
    <p:extLst>
      <p:ext uri="{BB962C8B-B14F-4D97-AF65-F5344CB8AC3E}">
        <p14:creationId xmlns:p14="http://schemas.microsoft.com/office/powerpoint/2010/main" val="2098623267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</TotalTime>
  <Pages>11</Pages>
  <Words>1266</Words>
  <Application>Microsoft Office PowerPoint</Application>
  <PresentationFormat>Widescreen</PresentationFormat>
  <Paragraphs>157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Montserrat</vt:lpstr>
      <vt:lpstr>PT Sans</vt:lpstr>
      <vt:lpstr>Times New Roman</vt:lpstr>
      <vt:lpstr>UCTI-Template-foundation-level</vt:lpstr>
      <vt:lpstr>PowerPoint Presentation</vt:lpstr>
      <vt:lpstr>TOPIC LEARNING OUTCOMES</vt:lpstr>
      <vt:lpstr>Contents &amp; Structure</vt:lpstr>
      <vt:lpstr>Recap From Last Lesson</vt:lpstr>
      <vt:lpstr>Online Analytical Processing (OLAP)</vt:lpstr>
      <vt:lpstr>Online Analytical Processing (OLAP)</vt:lpstr>
      <vt:lpstr>Product Life Cycle Management (PLM)</vt:lpstr>
      <vt:lpstr>Product Life Cycle Management (PLM)</vt:lpstr>
      <vt:lpstr>Supply Chain Management (SCM)</vt:lpstr>
      <vt:lpstr>Supply Chain Management (SCM)</vt:lpstr>
      <vt:lpstr>Supply Chain Management (SCM)</vt:lpstr>
      <vt:lpstr>Supply Chain Management (SCM)</vt:lpstr>
      <vt:lpstr>Supply Chain Management (SCM)</vt:lpstr>
      <vt:lpstr>Customer Relationship Management (CRM)</vt:lpstr>
      <vt:lpstr>Customer Relationship Management (CRM)</vt:lpstr>
      <vt:lpstr>PowerPoint Presentation</vt:lpstr>
      <vt:lpstr>PowerPoint Presentation</vt:lpstr>
      <vt:lpstr>PowerPoint Presentation</vt:lpstr>
      <vt:lpstr>PowerPoint Presentation</vt:lpstr>
      <vt:lpstr>Geographical Information Systems (GIS)</vt:lpstr>
      <vt:lpstr>Intranets and Extranets</vt:lpstr>
      <vt:lpstr>Review Questions</vt:lpstr>
      <vt:lpstr>Summary / Recap of Main Points</vt:lpstr>
      <vt:lpstr>Question and Answer Session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Tham Hoong Ching</cp:lastModifiedBy>
  <cp:revision>377</cp:revision>
  <cp:lastPrinted>2023-02-03T03:07:34Z</cp:lastPrinted>
  <dcterms:created xsi:type="dcterms:W3CDTF">2005-08-02T10:18:20Z</dcterms:created>
  <dcterms:modified xsi:type="dcterms:W3CDTF">2023-07-20T02:17:11Z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